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6"/>
  </p:notesMasterIdLst>
  <p:sldIdLst>
    <p:sldId id="308" r:id="rId2"/>
    <p:sldId id="257" r:id="rId3"/>
    <p:sldId id="310" r:id="rId4"/>
    <p:sldId id="258" r:id="rId5"/>
    <p:sldId id="312" r:id="rId6"/>
    <p:sldId id="311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B23"/>
    <a:srgbClr val="343433"/>
    <a:srgbClr val="DA4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9" autoAdjust="0"/>
    <p:restoredTop sz="91652" autoAdjust="0"/>
  </p:normalViewPr>
  <p:slideViewPr>
    <p:cSldViewPr snapToGrid="0" snapToObjects="1">
      <p:cViewPr>
        <p:scale>
          <a:sx n="73" d="100"/>
          <a:sy n="73" d="100"/>
        </p:scale>
        <p:origin x="-9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5CB5189-9BFA-4C38-8421-508FFDC28B3B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F693F7E-07D2-4D91-9C9F-9F45F13F04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lessen the shortcomings of each method, </a:t>
            </a:r>
            <a:r>
              <a:rPr lang="en-US" dirty="0" err="1" smtClean="0"/>
              <a:t>valuers</a:t>
            </a:r>
            <a:r>
              <a:rPr lang="en-US" dirty="0" smtClean="0"/>
              <a:t> adjust the impact of real world value drivers by ad-hoc market or ‘industry experience’ factors. The use of these experienced based adjustments is peculiar in that the independent experts (usually large accountancy based institutions) who appoint specialist mineral asset </a:t>
            </a:r>
            <a:r>
              <a:rPr lang="en-US" dirty="0" err="1" smtClean="0"/>
              <a:t>valuers</a:t>
            </a:r>
            <a:r>
              <a:rPr lang="en-US" dirty="0" smtClean="0"/>
              <a:t> are prohibited from using such </a:t>
            </a:r>
            <a:r>
              <a:rPr lang="en-US" dirty="0" err="1" smtClean="0"/>
              <a:t>unquantifi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adjustments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93F7E-07D2-4D91-9C9F-9F45F13F04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9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7" y="1590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000" y="2171560"/>
            <a:ext cx="8316000" cy="492443"/>
          </a:xfrm>
        </p:spPr>
        <p:txBody>
          <a:bodyPr wrap="square" lIns="0" tIns="0" rIns="0" bIns="0">
            <a:spAutoFit/>
          </a:bodyPr>
          <a:lstStyle>
            <a:lvl1pPr algn="l">
              <a:defRPr sz="3200" b="1" cap="all" baseline="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INSERT PRESENTATION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808000"/>
            <a:ext cx="83160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smtClean="0"/>
              <a:t>Click to insert sub-heading and date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706" y="3953259"/>
            <a:ext cx="3661128" cy="131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33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62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gráfico 3"/>
          <p:cNvSpPr>
            <a:spLocks noGrp="1"/>
          </p:cNvSpPr>
          <p:nvPr>
            <p:ph type="chart" sz="quarter" idx="10"/>
          </p:nvPr>
        </p:nvSpPr>
        <p:spPr>
          <a:xfrm>
            <a:off x="5029200" y="2146300"/>
            <a:ext cx="3719513" cy="37004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8568904" y="6693320"/>
            <a:ext cx="561844" cy="1703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76239-06C1-4F56-92D4-262E2E7CC6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0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4000" y="1260000"/>
            <a:ext cx="6848447" cy="5184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4000" y="1472447"/>
            <a:ext cx="4824000" cy="615553"/>
          </a:xfrm>
        </p:spPr>
        <p:txBody>
          <a:bodyPr wrap="square" lIns="0" tIns="0" rIns="0" bIns="0">
            <a:spAutoFit/>
          </a:bodyPr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4000" y="2376000"/>
            <a:ext cx="4824000" cy="3780000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>
              <a:lnSpc>
                <a:spcPct val="150000"/>
              </a:lnSpc>
              <a:defRPr sz="1800" baseline="0">
                <a:solidFill>
                  <a:schemeClr val="bg1"/>
                </a:solidFill>
              </a:defRPr>
            </a:lvl1pPr>
            <a:lvl2pPr marL="176213" indent="-176213">
              <a:defRPr sz="1800">
                <a:solidFill>
                  <a:schemeClr val="bg1"/>
                </a:solidFill>
              </a:defRPr>
            </a:lvl2pPr>
            <a:lvl3pPr marL="176213" indent="-176213"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Agenda item one</a:t>
            </a:r>
          </a:p>
          <a:p>
            <a:pPr lvl="0"/>
            <a:r>
              <a:rPr lang="en-US" dirty="0" smtClean="0"/>
              <a:t>Agenda item two</a:t>
            </a:r>
          </a:p>
          <a:p>
            <a:pPr lvl="0"/>
            <a:r>
              <a:rPr lang="en-US" dirty="0" smtClean="0"/>
              <a:t>Agenda item three</a:t>
            </a:r>
          </a:p>
          <a:p>
            <a:pPr lvl="0"/>
            <a:r>
              <a:rPr lang="en-US" dirty="0" smtClean="0"/>
              <a:t>Agenda item four</a:t>
            </a:r>
          </a:p>
          <a:p>
            <a:pPr lvl="0"/>
            <a:r>
              <a:rPr lang="en-US" dirty="0" smtClean="0"/>
              <a:t>Agenda item five</a:t>
            </a:r>
          </a:p>
          <a:p>
            <a:pPr lvl="0"/>
            <a:r>
              <a:rPr lang="en-US" dirty="0" smtClean="0"/>
              <a:t>Agenda item six</a:t>
            </a:r>
          </a:p>
          <a:p>
            <a:pPr lvl="0"/>
            <a:r>
              <a:rPr lang="en-US" dirty="0" smtClean="0"/>
              <a:t>Agenda item seven</a:t>
            </a:r>
          </a:p>
          <a:p>
            <a:pPr lvl="0"/>
            <a:r>
              <a:rPr lang="en-US" dirty="0" smtClean="0"/>
              <a:t>Agenda item eight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0" y="206745"/>
            <a:ext cx="1957880" cy="66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 userDrawn="1"/>
        </p:nvSpPr>
        <p:spPr>
          <a:xfrm>
            <a:off x="206430" y="17860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NGEN-KO</a:t>
            </a:r>
            <a:endParaRPr lang="en-US" sz="1200" b="1" dirty="0" err="1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386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2031" y="228600"/>
            <a:ext cx="7578969" cy="504825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1" y="733426"/>
            <a:ext cx="7798777" cy="333375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177800" indent="0" algn="l">
              <a:buNone/>
              <a:defRPr/>
            </a:lvl2pPr>
          </a:lstStyle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662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9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90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13236" y="1106907"/>
            <a:ext cx="8804895" cy="310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001" y="1260908"/>
            <a:ext cx="8317661" cy="513989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EB7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solidFill>
                  <a:srgbClr val="EB7B23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4546" y="3471342"/>
            <a:ext cx="237757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BACKUP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1" y="135673"/>
            <a:ext cx="2723337" cy="9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28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2 Line Heading"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9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7" y="1590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270000"/>
            <a:ext cx="8316000" cy="72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to insert 2 line slide title</a:t>
            </a:r>
            <a:endParaRPr lang="en-GB" dirty="0"/>
          </a:p>
        </p:txBody>
      </p:sp>
      <p:sp>
        <p:nvSpPr>
          <p:cNvPr id="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22031" y="1389554"/>
            <a:ext cx="8316000" cy="48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dirty="0" smtClean="0"/>
              <a:t>First level bullet</a:t>
            </a:r>
          </a:p>
          <a:p>
            <a:pPr lvl="1"/>
            <a:r>
              <a:rPr lang="en-GB" dirty="0" smtClean="0"/>
              <a:t>Second level bullet</a:t>
            </a:r>
          </a:p>
          <a:p>
            <a:pPr lvl="2"/>
            <a:r>
              <a:rPr lang="en-GB" dirty="0" smtClean="0"/>
              <a:t>Third level bullet</a:t>
            </a:r>
            <a:endParaRPr lang="en-GB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14000" y="6264000"/>
            <a:ext cx="7920000" cy="43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 smtClean="0"/>
              <a:t>Source: Click to insert footnote or 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One Line Heading and Sub Hea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270000"/>
            <a:ext cx="8316000" cy="72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to insert slide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990000"/>
            <a:ext cx="8316000" cy="27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insert sub-heading</a:t>
            </a:r>
            <a:endParaRPr lang="en-GB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1404000"/>
            <a:ext cx="8316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dirty="0" smtClean="0"/>
              <a:t>First level bullet</a:t>
            </a:r>
          </a:p>
          <a:p>
            <a:pPr lvl="1"/>
            <a:r>
              <a:rPr lang="en-GB" dirty="0" smtClean="0"/>
              <a:t>Second level bullet</a:t>
            </a:r>
          </a:p>
          <a:p>
            <a:pPr lvl="2"/>
            <a:r>
              <a:rPr lang="en-GB" dirty="0" smtClean="0"/>
              <a:t>Third level bullet</a:t>
            </a:r>
            <a:endParaRPr lang="en-GB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14000" y="6264000"/>
            <a:ext cx="7920000" cy="43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 smtClean="0"/>
              <a:t>Source: Click to insert footnote or 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520739"/>
            <a:ext cx="4114800" cy="138499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62626"/>
                </a:solidFill>
              </a:rPr>
              <a:t>Base Metals – Delivery Appraisal, February - March 2013</a:t>
            </a:r>
            <a:endParaRPr lang="en-AU">
              <a:solidFill>
                <a:srgbClr val="2626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82768" y="6520739"/>
            <a:ext cx="1085273" cy="138499"/>
          </a:xfrm>
          <a:prstGeom prst="rect">
            <a:avLst/>
          </a:prstGeom>
        </p:spPr>
        <p:txBody>
          <a:bodyPr/>
          <a:lstStyle/>
          <a:p>
            <a:r>
              <a:rPr lang="en-AU">
                <a:solidFill>
                  <a:srgbClr val="262626"/>
                </a:solidFill>
              </a:rPr>
              <a:t>Slide </a:t>
            </a:r>
            <a:fld id="{8D86E900-14D1-4A31-93CA-A00466A1D12C}" type="slidenum">
              <a:rPr lang="en-AU">
                <a:solidFill>
                  <a:srgbClr val="262626"/>
                </a:solidFill>
              </a:rPr>
              <a:pPr/>
              <a:t>‹Nº›</a:t>
            </a:fld>
            <a:endParaRPr lang="en-AU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844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98000" y="1259777"/>
            <a:ext cx="3132000" cy="5184000"/>
          </a:xfrm>
          <a:ln>
            <a:noFill/>
          </a:ln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</a:t>
            </a:r>
            <a:br>
              <a:rPr lang="en-US" dirty="0" smtClean="0"/>
            </a:br>
            <a:r>
              <a:rPr lang="en-US" dirty="0" smtClean="0"/>
              <a:t>CUSTOM IMAGE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4000" y="1260000"/>
            <a:ext cx="5184000" cy="5184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EB7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4000" y="1519833"/>
            <a:ext cx="4824000" cy="568169"/>
          </a:xfrm>
        </p:spPr>
        <p:txBody>
          <a:bodyPr wrap="square" lIns="0" tIns="0" rIns="0" bIns="0">
            <a:spAutoFit/>
          </a:bodyPr>
          <a:lstStyle>
            <a:lvl1pPr algn="l">
              <a:defRPr sz="3692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4000" y="2376000"/>
            <a:ext cx="4824000" cy="3780000"/>
          </a:xfrm>
          <a:prstGeom prst="rect">
            <a:avLst/>
          </a:prstGeom>
        </p:spPr>
        <p:txBody>
          <a:bodyPr>
            <a:normAutofit/>
          </a:bodyPr>
          <a:lstStyle>
            <a:lvl1pPr marL="162662" indent="-162662">
              <a:lnSpc>
                <a:spcPct val="150000"/>
              </a:lnSpc>
              <a:defRPr sz="1662" baseline="0">
                <a:solidFill>
                  <a:schemeClr val="bg1"/>
                </a:solidFill>
              </a:defRPr>
            </a:lvl1pPr>
            <a:lvl2pPr marL="162662" indent="-162662">
              <a:defRPr sz="1662">
                <a:solidFill>
                  <a:schemeClr val="bg1"/>
                </a:solidFill>
              </a:defRPr>
            </a:lvl2pPr>
            <a:lvl3pPr marL="162662" indent="-162662">
              <a:defRPr sz="1662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Agenda item one</a:t>
            </a:r>
          </a:p>
          <a:p>
            <a:pPr lvl="0"/>
            <a:r>
              <a:rPr lang="en-US" dirty="0" smtClean="0"/>
              <a:t>Agenda item two</a:t>
            </a:r>
          </a:p>
          <a:p>
            <a:pPr lvl="0"/>
            <a:r>
              <a:rPr lang="en-US" dirty="0" smtClean="0"/>
              <a:t>Agenda item three</a:t>
            </a:r>
          </a:p>
          <a:p>
            <a:pPr lvl="0"/>
            <a:r>
              <a:rPr lang="en-US" dirty="0" smtClean="0"/>
              <a:t>Agenda item four</a:t>
            </a:r>
          </a:p>
          <a:p>
            <a:pPr lvl="0"/>
            <a:r>
              <a:rPr lang="en-US" dirty="0" smtClean="0"/>
              <a:t>Agenda item five</a:t>
            </a:r>
          </a:p>
          <a:p>
            <a:pPr lvl="0"/>
            <a:r>
              <a:rPr lang="en-US" dirty="0" smtClean="0"/>
              <a:t>Agenda item six</a:t>
            </a:r>
          </a:p>
          <a:p>
            <a:pPr lvl="0"/>
            <a:r>
              <a:rPr lang="en-US" dirty="0" smtClean="0"/>
              <a:t>Agenda item seven</a:t>
            </a:r>
          </a:p>
          <a:p>
            <a:pPr lvl="0"/>
            <a:r>
              <a:rPr lang="en-US" dirty="0" smtClean="0"/>
              <a:t>Agenda item eight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3066" y="6141590"/>
            <a:ext cx="4384534" cy="262829"/>
          </a:xfrm>
          <a:prstGeom prst="rect">
            <a:avLst/>
          </a:prstGeom>
          <a:solidFill>
            <a:srgbClr val="000000"/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108" b="1" cap="all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Click View &gt; Header and Footer to add footer text</a:t>
            </a:r>
            <a:endParaRPr lang="en-GB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1" y="135673"/>
            <a:ext cx="2723337" cy="9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0383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9C3B2F05-2B95-A440-A005-04F578F533B1}" type="datetimeFigureOut">
              <a:rPr lang="es-ES">
                <a:solidFill>
                  <a:srgbClr val="262626"/>
                </a:solidFill>
              </a:rPr>
              <a:pPr/>
              <a:t>24/01/2020</a:t>
            </a:fld>
            <a:endParaRPr lang="es-ES_tradnl">
              <a:solidFill>
                <a:srgbClr val="262626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>
              <a:solidFill>
                <a:srgbClr val="262626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C19D967E-AF6B-E745-82FD-708F30F6E8CC}" type="slidenum">
              <a:rPr lang="es-ES_tradnl">
                <a:solidFill>
                  <a:srgbClr val="262626"/>
                </a:solidFill>
              </a:rPr>
              <a:pPr/>
              <a:t>‹Nº›</a:t>
            </a:fld>
            <a:endParaRPr lang="es-ES_tradnl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/>
          </p:nvPr>
        </p:nvGraphicFramePr>
        <p:xfrm>
          <a:off x="1466" y="159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90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239" y="522000"/>
            <a:ext cx="8316000" cy="46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smtClean="0"/>
              <a:t>Click to insert slide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13239" y="1404000"/>
            <a:ext cx="8316000" cy="4860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smtClean="0"/>
              <a:t>First level bullet</a:t>
            </a:r>
          </a:p>
          <a:p>
            <a:pPr lvl="1"/>
            <a:r>
              <a:rPr lang="en-GB" smtClean="0"/>
              <a:t>Second level bullet</a:t>
            </a:r>
          </a:p>
          <a:p>
            <a:pPr lvl="2"/>
            <a:r>
              <a:rPr lang="en-GB" smtClean="0"/>
              <a:t>Third level bullet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46953" y="6417328"/>
            <a:ext cx="175847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GB" sz="1000">
                <a:solidFill>
                  <a:srgbClr val="002776"/>
                </a:solidFill>
                <a:cs typeface="Arial" pitchFamily="34" charset="0"/>
              </a:rPr>
              <a:pPr algn="r">
                <a:defRPr/>
              </a:pPr>
              <a:t>‹Nº›</a:t>
            </a:fld>
            <a:endParaRPr lang="en-GB" sz="1000" dirty="0">
              <a:solidFill>
                <a:srgbClr val="002776"/>
              </a:solidFill>
              <a:cs typeface="Arial" pitchFamily="34" charset="0"/>
            </a:endParaRPr>
          </a:p>
          <a:p>
            <a:endParaRPr lang="en-GB" sz="1000" dirty="0">
              <a:solidFill>
                <a:srgbClr val="00277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0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783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accent1"/>
          </a:solidFill>
          <a:latin typeface="Arial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SzPct val="120000"/>
        <a:buFont typeface="Arial" pitchFamily="34" charset="0"/>
        <a:buChar char="•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355600" indent="-1778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534988" indent="-179388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342900" indent="-114300" algn="l" defTabSz="914400" rtl="0" eaLnBrk="1" latinLnBrk="0" hangingPunct="1">
        <a:spcBef>
          <a:spcPct val="200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14000" y="1825499"/>
            <a:ext cx="8316000" cy="984885"/>
          </a:xfrm>
        </p:spPr>
        <p:txBody>
          <a:bodyPr/>
          <a:lstStyle/>
          <a:p>
            <a:r>
              <a:rPr lang="en-US" dirty="0"/>
              <a:t>Exploration Value Drivers and</a:t>
            </a:r>
            <a:br>
              <a:rPr lang="en-US" dirty="0"/>
            </a:br>
            <a:r>
              <a:rPr lang="en-US" dirty="0"/>
              <a:t>Methodologies</a:t>
            </a:r>
            <a:endParaRPr lang="en-US" dirty="0">
              <a:solidFill>
                <a:srgbClr val="EB7B23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505440" y="5603438"/>
            <a:ext cx="8316000" cy="360000"/>
          </a:xfrm>
        </p:spPr>
        <p:txBody>
          <a:bodyPr/>
          <a:lstStyle/>
          <a:p>
            <a:pPr algn="r"/>
            <a:r>
              <a:rPr lang="es-MX" dirty="0" err="1" smtClean="0">
                <a:solidFill>
                  <a:srgbClr val="EB7B23"/>
                </a:solidFill>
              </a:rPr>
              <a:t>January</a:t>
            </a:r>
            <a:r>
              <a:rPr lang="es-MX" dirty="0" smtClean="0">
                <a:solidFill>
                  <a:srgbClr val="EB7B23"/>
                </a:solidFill>
              </a:rPr>
              <a:t> 2020</a:t>
            </a:r>
            <a:endParaRPr lang="en-US" dirty="0">
              <a:solidFill>
                <a:srgbClr val="EB7B23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740979"/>
          </a:xfrm>
          <a:prstGeom prst="rect">
            <a:avLst/>
          </a:prstGeom>
          <a:solidFill>
            <a:srgbClr val="EB7B23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1380"/>
            <a:ext cx="3856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COMMON VALUATION 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40723" y="762390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Market-based </a:t>
            </a:r>
            <a:r>
              <a:rPr lang="en-US" b="1" dirty="0"/>
              <a:t>approach</a:t>
            </a: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3331029" y="623891"/>
            <a:ext cx="5499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hedonic (‘market-based’) approach uses </a:t>
            </a:r>
            <a:r>
              <a:rPr lang="en-US" dirty="0" smtClean="0"/>
              <a:t>transaction prices </a:t>
            </a:r>
            <a:r>
              <a:rPr lang="en-US" dirty="0"/>
              <a:t>of project sales in similar geographical, </a:t>
            </a:r>
            <a:r>
              <a:rPr lang="en-US" dirty="0" smtClean="0"/>
              <a:t>geopolitical  and </a:t>
            </a:r>
            <a:r>
              <a:rPr lang="en-US" dirty="0"/>
              <a:t>geological environments to derive a market value using</a:t>
            </a:r>
          </a:p>
          <a:p>
            <a:r>
              <a:rPr lang="en-US" dirty="0"/>
              <a:t>a process similar to that used by the real estate industry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540723" y="3252651"/>
            <a:ext cx="2775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Comparable transactions method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3315841" y="2739743"/>
            <a:ext cx="5514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comparable market value approach is an adaptation </a:t>
            </a:r>
            <a:r>
              <a:rPr lang="en-US" dirty="0" smtClean="0"/>
              <a:t>of the </a:t>
            </a:r>
            <a:r>
              <a:rPr lang="en-US" dirty="0"/>
              <a:t>common real estate method of valuation. For the </a:t>
            </a:r>
            <a:r>
              <a:rPr lang="en-US" dirty="0" smtClean="0"/>
              <a:t>purpose of </a:t>
            </a:r>
            <a:r>
              <a:rPr lang="en-US" dirty="0"/>
              <a:t>mineral asset valuation, a </a:t>
            </a:r>
            <a:r>
              <a:rPr lang="en-US" dirty="0" err="1"/>
              <a:t>valuer</a:t>
            </a:r>
            <a:r>
              <a:rPr lang="en-US" dirty="0"/>
              <a:t> compiles and analyses</a:t>
            </a:r>
          </a:p>
          <a:p>
            <a:r>
              <a:rPr lang="en-US" dirty="0"/>
              <a:t>100 per cent equity acquisitions of projects of similar nature</a:t>
            </a:r>
            <a:r>
              <a:rPr lang="en-US" dirty="0" smtClean="0"/>
              <a:t>, time </a:t>
            </a:r>
            <a:r>
              <a:rPr lang="en-US" dirty="0"/>
              <a:t>and circumstance with a view to establishing a </a:t>
            </a:r>
            <a:r>
              <a:rPr lang="en-US" dirty="0" smtClean="0"/>
              <a:t>range of </a:t>
            </a:r>
            <a:r>
              <a:rPr lang="en-US" dirty="0"/>
              <a:t>values that the market is likely to pay for a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362200"/>
            <a:ext cx="75342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8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990600"/>
            <a:ext cx="67246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4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600200"/>
            <a:ext cx="56673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0751" y="109248"/>
            <a:ext cx="3766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 basic neural-network </a:t>
            </a:r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36023" y="1071154"/>
            <a:ext cx="72890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Exploration is a high risk, uncertain process. The underlying</a:t>
            </a:r>
          </a:p>
          <a:p>
            <a:r>
              <a:rPr lang="en-US" dirty="0"/>
              <a:t>value drivers are interconnected and their </a:t>
            </a:r>
            <a:r>
              <a:rPr lang="en-US" dirty="0" smtClean="0"/>
              <a:t>relationship may </a:t>
            </a:r>
            <a:r>
              <a:rPr lang="en-US" dirty="0"/>
              <a:t>be non-linear. The uncertain value drives include size</a:t>
            </a:r>
            <a:r>
              <a:rPr lang="en-US" dirty="0" smtClean="0"/>
              <a:t>, target </a:t>
            </a:r>
            <a:r>
              <a:rPr lang="en-US" dirty="0"/>
              <a:t>qualities, exploration models, project maturity and </a:t>
            </a:r>
            <a:r>
              <a:rPr lang="en-US" dirty="0" smtClean="0"/>
              <a:t>the supply </a:t>
            </a:r>
            <a:r>
              <a:rPr lang="en-US" dirty="0"/>
              <a:t>and demand for exploration projects. The </a:t>
            </a:r>
            <a:r>
              <a:rPr lang="en-US" dirty="0" smtClean="0"/>
              <a:t>complexity of </a:t>
            </a:r>
            <a:r>
              <a:rPr lang="en-US" dirty="0"/>
              <a:t>these value drivers has resulted in the widespread </a:t>
            </a:r>
            <a:r>
              <a:rPr lang="en-US" dirty="0" smtClean="0"/>
              <a:t>use of </a:t>
            </a:r>
            <a:r>
              <a:rPr lang="en-US" dirty="0"/>
              <a:t>heuristic or rule-of-thumb valuation methods.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9990" y="2831335"/>
            <a:ext cx="2821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A4532"/>
                </a:solidFill>
                <a:latin typeface="Calibri" charset="0"/>
                <a:ea typeface="Calibri" charset="0"/>
                <a:cs typeface="Calibri" charset="0"/>
              </a:rPr>
              <a:t>Our Company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210" y="3599056"/>
            <a:ext cx="8017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</a:t>
            </a:r>
            <a:r>
              <a:rPr lang="en-US" dirty="0" smtClean="0"/>
              <a:t>are a private owned exploration </a:t>
            </a:r>
            <a:r>
              <a:rPr lang="en-US" dirty="0" smtClean="0"/>
              <a:t>company with active exploration in the north of Chile, we also give </a:t>
            </a:r>
            <a:r>
              <a:rPr lang="en-US" dirty="0" smtClean="0"/>
              <a:t>advise to our partners </a:t>
            </a:r>
            <a:r>
              <a:rPr lang="en-US" dirty="0"/>
              <a:t>on </a:t>
            </a:r>
            <a:r>
              <a:rPr lang="en-US" dirty="0" smtClean="0"/>
              <a:t>the identification of exploration targets and mining projects opportunities in Chile, Peru and Argentina. </a:t>
            </a:r>
          </a:p>
          <a:p>
            <a:r>
              <a:rPr lang="en-US" dirty="0" smtClean="0"/>
              <a:t>We provide an </a:t>
            </a:r>
            <a:r>
              <a:rPr lang="en-US" dirty="0"/>
              <a:t>independent, senior level mine evaluations of mineral </a:t>
            </a:r>
            <a:r>
              <a:rPr lang="en-US" dirty="0" smtClean="0"/>
              <a:t>properties and give support on due diligence </a:t>
            </a:r>
            <a:r>
              <a:rPr lang="en-US" dirty="0"/>
              <a:t>and resource estimation at all stages of the mine project life from discovery, acquisition, and to </a:t>
            </a:r>
            <a:r>
              <a:rPr lang="en-US" dirty="0" smtClean="0"/>
              <a:t>potential production </a:t>
            </a:r>
            <a:r>
              <a:rPr lang="en-US" dirty="0"/>
              <a:t>development. </a:t>
            </a:r>
            <a:endParaRPr lang="en-US" dirty="0" smtClean="0"/>
          </a:p>
        </p:txBody>
      </p:sp>
      <p:pic>
        <p:nvPicPr>
          <p:cNvPr id="39938" name="Picture 2" descr="http://fototeca.collahuasi.cl/admin/imagenes/imagen_5925c946964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542"/>
            <a:ext cx="9144000" cy="224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46912C48-7A1C-A24E-A9BB-877A56605A12}"/>
              </a:ext>
            </a:extLst>
          </p:cNvPr>
          <p:cNvSpPr/>
          <p:nvPr/>
        </p:nvSpPr>
        <p:spPr>
          <a:xfrm>
            <a:off x="326349" y="643538"/>
            <a:ext cx="8491302" cy="30008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CA" b="1" dirty="0" smtClean="0">
                <a:solidFill>
                  <a:srgbClr val="EB7B23"/>
                </a:solidFill>
                <a:latin typeface="Gilroy-light"/>
              </a:rPr>
              <a:t>Eduardo </a:t>
            </a:r>
            <a:r>
              <a:rPr lang="en-CA" b="1" dirty="0" smtClean="0">
                <a:solidFill>
                  <a:srgbClr val="EB7B23"/>
                </a:solidFill>
                <a:latin typeface="Gilroy-light"/>
              </a:rPr>
              <a:t>Zamanillo Villegas, </a:t>
            </a:r>
            <a:r>
              <a:rPr lang="en-CA" b="1" dirty="0" smtClean="0">
                <a:solidFill>
                  <a:srgbClr val="EB7B23"/>
                </a:solidFill>
                <a:latin typeface="Gilroy-light"/>
              </a:rPr>
              <a:t>MBA</a:t>
            </a:r>
            <a:endParaRPr lang="en-CA" b="1" dirty="0">
              <a:solidFill>
                <a:srgbClr val="EB7B23"/>
              </a:solidFill>
              <a:latin typeface="Gilroy-light"/>
            </a:endParaRPr>
          </a:p>
          <a:p>
            <a:r>
              <a:rPr lang="en-CA" sz="1700" b="1" dirty="0" smtClean="0">
                <a:solidFill>
                  <a:srgbClr val="DA4532"/>
                </a:solidFill>
                <a:latin typeface="Gilroy-light"/>
              </a:rPr>
              <a:t>Mine Engineer, Partner</a:t>
            </a:r>
            <a:endParaRPr lang="en-CA" sz="1700" b="1" dirty="0">
              <a:solidFill>
                <a:srgbClr val="DA4532"/>
              </a:solidFill>
              <a:latin typeface="Gilroy-light"/>
            </a:endParaRPr>
          </a:p>
          <a:p>
            <a:r>
              <a:rPr lang="en-US" sz="1700" dirty="0">
                <a:latin typeface="Gilroy-light"/>
              </a:rPr>
              <a:t>Business Development </a:t>
            </a:r>
            <a:r>
              <a:rPr lang="en-US" sz="1700" dirty="0" smtClean="0">
                <a:latin typeface="Gilroy-light"/>
              </a:rPr>
              <a:t>Professional with </a:t>
            </a:r>
            <a:r>
              <a:rPr lang="en-US" sz="1700" dirty="0">
                <a:latin typeface="Gilroy-light"/>
              </a:rPr>
              <a:t>20 years of </a:t>
            </a:r>
            <a:r>
              <a:rPr lang="en-US" sz="1700" dirty="0" smtClean="0">
                <a:latin typeface="Gilroy-light"/>
              </a:rPr>
              <a:t>experience </a:t>
            </a:r>
            <a:r>
              <a:rPr lang="en-US" sz="1700" dirty="0">
                <a:latin typeface="Gilroy-light"/>
              </a:rPr>
              <a:t>working for International </a:t>
            </a:r>
            <a:r>
              <a:rPr lang="en-US" sz="1700" dirty="0" smtClean="0">
                <a:latin typeface="Gilroy-light"/>
              </a:rPr>
              <a:t>companies</a:t>
            </a:r>
            <a:r>
              <a:rPr lang="en-US" sz="1700" dirty="0">
                <a:latin typeface="Gilroy-light"/>
              </a:rPr>
              <a:t>, with a Mining Engineering degree </a:t>
            </a:r>
            <a:r>
              <a:rPr lang="en-US" sz="1700" dirty="0" smtClean="0">
                <a:latin typeface="Gilroy-light"/>
              </a:rPr>
              <a:t>and an MBA in </a:t>
            </a:r>
            <a:r>
              <a:rPr lang="en-US" sz="1700" dirty="0">
                <a:latin typeface="Gilroy-light"/>
              </a:rPr>
              <a:t>UK. With business experience in the mining, energy and investment industries, working for multinational companies such as Exxon/</a:t>
            </a:r>
            <a:r>
              <a:rPr lang="en-US" sz="1700" dirty="0" err="1">
                <a:latin typeface="Gilroy-light"/>
              </a:rPr>
              <a:t>AngloAmerican</a:t>
            </a:r>
            <a:r>
              <a:rPr lang="en-US" sz="1700" dirty="0">
                <a:latin typeface="Gilroy-light"/>
              </a:rPr>
              <a:t>, BHP and Mitsui &amp; Co. among others. Management of investment projects from conception to commercial operation, leading multidisciplinary teams for the acquisition and integration of companies in South America.</a:t>
            </a:r>
            <a:endParaRPr lang="en-CA" sz="1700" dirty="0">
              <a:latin typeface="Gilroy-light"/>
            </a:endParaRPr>
          </a:p>
          <a:p>
            <a:endParaRPr lang="en-CA" sz="1700" dirty="0">
              <a:latin typeface="Gilroy-light"/>
            </a:endParaRPr>
          </a:p>
          <a:p>
            <a:endParaRPr lang="en-CA" b="0" i="0" dirty="0">
              <a:solidFill>
                <a:srgbClr val="404040"/>
              </a:solidFill>
              <a:effectLst/>
              <a:latin typeface="gilroy-ligh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D025F81-6156-254A-8EC4-F80D0428BEF5}"/>
              </a:ext>
            </a:extLst>
          </p:cNvPr>
          <p:cNvSpPr/>
          <p:nvPr/>
        </p:nvSpPr>
        <p:spPr>
          <a:xfrm>
            <a:off x="378003" y="3747817"/>
            <a:ext cx="838799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 smtClean="0">
                <a:solidFill>
                  <a:srgbClr val="F27C22"/>
                </a:solidFill>
                <a:latin typeface="gilroy-light"/>
              </a:rPr>
              <a:t>Felipe Contreras Alvarez, </a:t>
            </a:r>
            <a:r>
              <a:rPr lang="en-CA" b="1" dirty="0" smtClean="0">
                <a:solidFill>
                  <a:srgbClr val="F27C22"/>
                </a:solidFill>
                <a:latin typeface="gilroy-light"/>
              </a:rPr>
              <a:t>MBA</a:t>
            </a:r>
            <a:endParaRPr lang="en-CA" b="1" dirty="0">
              <a:solidFill>
                <a:srgbClr val="F27C22"/>
              </a:solidFill>
              <a:latin typeface="gilroy-light"/>
            </a:endParaRPr>
          </a:p>
          <a:p>
            <a:r>
              <a:rPr lang="en-CA" sz="1700" b="1" dirty="0" smtClean="0">
                <a:solidFill>
                  <a:srgbClr val="DB4632"/>
                </a:solidFill>
                <a:latin typeface="gilroy-light"/>
              </a:rPr>
              <a:t>Bachelor of Commerce, Partner</a:t>
            </a:r>
            <a:endParaRPr lang="en-CA" sz="1700" b="1" dirty="0">
              <a:solidFill>
                <a:srgbClr val="DB4632"/>
              </a:solidFill>
              <a:latin typeface="gilroy-light"/>
            </a:endParaRPr>
          </a:p>
          <a:p>
            <a:r>
              <a:rPr lang="en-US" dirty="0" smtClean="0">
                <a:solidFill>
                  <a:srgbClr val="404040"/>
                </a:solidFill>
                <a:latin typeface="gilroy-light"/>
              </a:rPr>
              <a:t>Economist with 15 years of experience working in Corporate Investment Banking. Pablo previously </a:t>
            </a:r>
            <a:r>
              <a:rPr lang="en-US" dirty="0">
                <a:solidFill>
                  <a:srgbClr val="404040"/>
                </a:solidFill>
                <a:latin typeface="gilroy-light"/>
              </a:rPr>
              <a:t>worked for </a:t>
            </a:r>
            <a:r>
              <a:rPr lang="en-US" dirty="0" smtClean="0">
                <a:solidFill>
                  <a:srgbClr val="404040"/>
                </a:solidFill>
                <a:latin typeface="gilroy-light"/>
              </a:rPr>
              <a:t>BNP Paribas where </a:t>
            </a:r>
            <a:r>
              <a:rPr lang="en-US" dirty="0">
                <a:solidFill>
                  <a:srgbClr val="404040"/>
                </a:solidFill>
                <a:latin typeface="gilroy-light"/>
              </a:rPr>
              <a:t>he spent </a:t>
            </a:r>
            <a:r>
              <a:rPr lang="en-US" dirty="0" smtClean="0">
                <a:solidFill>
                  <a:srgbClr val="404040"/>
                </a:solidFill>
                <a:latin typeface="gilroy-light"/>
              </a:rPr>
              <a:t>seven years supporting </a:t>
            </a:r>
            <a:r>
              <a:rPr lang="en-US" dirty="0">
                <a:solidFill>
                  <a:srgbClr val="404040"/>
                </a:solidFill>
                <a:latin typeface="gilroy-light"/>
              </a:rPr>
              <a:t>clients across the global metals and mining sector. He advised on a number of M&amp;A and capital markets transactions as well as corporate development initiatives for companies </a:t>
            </a:r>
            <a:r>
              <a:rPr lang="en-US" dirty="0" smtClean="0">
                <a:solidFill>
                  <a:srgbClr val="404040"/>
                </a:solidFill>
                <a:latin typeface="gilroy-light"/>
              </a:rPr>
              <a:t>in base metals sector. </a:t>
            </a:r>
            <a:endParaRPr lang="en-CA" dirty="0">
              <a:solidFill>
                <a:srgbClr val="404040"/>
              </a:solidFill>
              <a:latin typeface="gilroy-ligh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F16DDBC9-7059-2941-97E2-5795CA1B322E}"/>
              </a:ext>
            </a:extLst>
          </p:cNvPr>
          <p:cNvSpPr/>
          <p:nvPr/>
        </p:nvSpPr>
        <p:spPr>
          <a:xfrm>
            <a:off x="191069" y="61783"/>
            <a:ext cx="7027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Our Team </a:t>
            </a:r>
          </a:p>
        </p:txBody>
      </p:sp>
    </p:spTree>
    <p:extLst>
      <p:ext uri="{BB962C8B-B14F-4D97-AF65-F5344CB8AC3E}">
        <p14:creationId xmlns:p14="http://schemas.microsoft.com/office/powerpoint/2010/main" val="115774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marioa\Pictures\Copaquire\DSCN7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46" y="1865788"/>
            <a:ext cx="6001340" cy="4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007" y="1292961"/>
            <a:ext cx="3435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Exploration Value Drivers and</a:t>
            </a:r>
          </a:p>
          <a:p>
            <a:r>
              <a:rPr lang="en-US" sz="2800" b="1" dirty="0"/>
              <a:t>Methodologies</a:t>
            </a:r>
            <a:endParaRPr lang="en-US" sz="2800" b="1" dirty="0">
              <a:solidFill>
                <a:srgbClr val="EB7B23"/>
              </a:solidFill>
              <a:cs typeface="Avenir Book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427940" y="6366794"/>
            <a:ext cx="1617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J.A.Bell</a:t>
            </a:r>
            <a:r>
              <a:rPr lang="en-US" sz="1400" dirty="0" smtClean="0"/>
              <a:t> </a:t>
            </a:r>
            <a:r>
              <a:rPr lang="en-US" sz="1400" dirty="0"/>
              <a:t>and </a:t>
            </a:r>
            <a:r>
              <a:rPr lang="en-US" sz="1400" dirty="0" err="1" smtClean="0"/>
              <a:t>P.Guj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" y="116226"/>
            <a:ext cx="6348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Exploration Value Drivers </a:t>
            </a:r>
            <a:r>
              <a:rPr lang="en-US" b="1" dirty="0" smtClean="0">
                <a:solidFill>
                  <a:schemeClr val="bg1"/>
                </a:solidFill>
              </a:rPr>
              <a:t>and Methodologies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0261" y="1324003"/>
            <a:ext cx="8294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valuation of a mineral exploration project is an </a:t>
            </a:r>
            <a:r>
              <a:rPr lang="en-US" dirty="0" smtClean="0"/>
              <a:t>imperfect process</a:t>
            </a:r>
            <a:r>
              <a:rPr lang="en-US" dirty="0"/>
              <a:t>, in part due to inadequate information on </a:t>
            </a:r>
            <a:r>
              <a:rPr lang="en-US" dirty="0" smtClean="0"/>
              <a:t>numerous value </a:t>
            </a:r>
            <a:r>
              <a:rPr lang="en-US" dirty="0"/>
              <a:t>drivers, but also to the common ad-hoc application </a:t>
            </a:r>
            <a:r>
              <a:rPr lang="en-US" dirty="0" smtClean="0"/>
              <a:t>of overly </a:t>
            </a:r>
            <a:r>
              <a:rPr lang="en-US" dirty="0"/>
              <a:t>simplistic valuation methodologies.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424541" y="2844245"/>
            <a:ext cx="83863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When dealing with early-stage exploration </a:t>
            </a:r>
            <a:r>
              <a:rPr lang="en-US" dirty="0" smtClean="0"/>
              <a:t>projects </a:t>
            </a:r>
            <a:r>
              <a:rPr lang="en-US" dirty="0"/>
              <a:t>the valuation methodologies used are inevitably reliant upon subjective opinion.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Such </a:t>
            </a:r>
            <a:r>
              <a:rPr lang="en-US" dirty="0"/>
              <a:t>methods generally rely upon previous or anticipated future expenditure (the cost-based approach) and a comparison with the sales prices of projects with similar characteristics (the market-based approach). </a:t>
            </a:r>
          </a:p>
        </p:txBody>
      </p:sp>
    </p:spTree>
    <p:extLst>
      <p:ext uri="{BB962C8B-B14F-4D97-AF65-F5344CB8AC3E}">
        <p14:creationId xmlns:p14="http://schemas.microsoft.com/office/powerpoint/2010/main" val="19808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0579" y="122311"/>
            <a:ext cx="2574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KEY VALUE DRIVERS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0579" y="763132"/>
            <a:ext cx="88435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value of an exploration project is </a:t>
            </a:r>
            <a:r>
              <a:rPr lang="en-US" dirty="0" smtClean="0"/>
              <a:t>influenced </a:t>
            </a:r>
            <a:r>
              <a:rPr lang="en-US" dirty="0"/>
              <a:t>by a </a:t>
            </a:r>
            <a:r>
              <a:rPr lang="en-US" dirty="0" smtClean="0"/>
              <a:t>myriad of </a:t>
            </a:r>
            <a:r>
              <a:rPr lang="en-US" dirty="0"/>
              <a:t>factors, each of which has a potentially different </a:t>
            </a:r>
            <a:r>
              <a:rPr lang="en-US" dirty="0" smtClean="0"/>
              <a:t>impact under </a:t>
            </a:r>
            <a:r>
              <a:rPr lang="en-US" dirty="0"/>
              <a:t>different timings and circumstances. Obviously, </a:t>
            </a:r>
            <a:r>
              <a:rPr lang="en-US" dirty="0" smtClean="0"/>
              <a:t>the principal </a:t>
            </a:r>
            <a:r>
              <a:rPr lang="en-US" dirty="0"/>
              <a:t>value driver is the potential of a project to </a:t>
            </a:r>
            <a:r>
              <a:rPr lang="en-US" dirty="0" smtClean="0"/>
              <a:t>yield positive </a:t>
            </a:r>
            <a:r>
              <a:rPr lang="en-US" dirty="0"/>
              <a:t>cash </a:t>
            </a:r>
            <a:r>
              <a:rPr lang="en-US" dirty="0" smtClean="0"/>
              <a:t>flows </a:t>
            </a:r>
            <a:r>
              <a:rPr lang="en-US" dirty="0"/>
              <a:t>from possible future mining activities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However, projects at the early stages of mineral </a:t>
            </a:r>
            <a:r>
              <a:rPr lang="en-US" dirty="0" smtClean="0"/>
              <a:t>exploration do </a:t>
            </a:r>
            <a:r>
              <a:rPr lang="en-US" dirty="0"/>
              <a:t>not lend themselves to cash </a:t>
            </a:r>
            <a:r>
              <a:rPr lang="en-US" dirty="0" smtClean="0"/>
              <a:t>flow </a:t>
            </a:r>
            <a:r>
              <a:rPr lang="en-US" dirty="0"/>
              <a:t>or probability </a:t>
            </a:r>
            <a:r>
              <a:rPr lang="en-US" dirty="0" smtClean="0"/>
              <a:t>based modelling </a:t>
            </a:r>
            <a:r>
              <a:rPr lang="en-US" dirty="0"/>
              <a:t>as almost every deposit is unique in its location</a:t>
            </a:r>
            <a:r>
              <a:rPr lang="en-US" dirty="0" smtClean="0"/>
              <a:t>, formation</a:t>
            </a:r>
            <a:r>
              <a:rPr lang="en-US" dirty="0"/>
              <a:t>, detectability and economics. As a consequence, </a:t>
            </a:r>
            <a:r>
              <a:rPr lang="en-US" dirty="0" smtClean="0"/>
              <a:t>the key </a:t>
            </a:r>
            <a:r>
              <a:rPr lang="en-US" dirty="0"/>
              <a:t>value drivers of an exploration project may need to </a:t>
            </a:r>
            <a:r>
              <a:rPr lang="en-US" dirty="0" smtClean="0"/>
              <a:t>include other </a:t>
            </a:r>
            <a:r>
              <a:rPr lang="en-US" dirty="0"/>
              <a:t>factors such as its location, size, target characteristics</a:t>
            </a:r>
            <a:r>
              <a:rPr lang="en-US" dirty="0" smtClean="0"/>
              <a:t>, </a:t>
            </a:r>
            <a:r>
              <a:rPr lang="en-US" dirty="0"/>
              <a:t>commodity price and current market (</a:t>
            </a:r>
            <a:r>
              <a:rPr lang="en-US" dirty="0" err="1"/>
              <a:t>ie</a:t>
            </a:r>
            <a:r>
              <a:rPr lang="en-US" dirty="0"/>
              <a:t> demand and supply</a:t>
            </a:r>
            <a:r>
              <a:rPr lang="en-US" dirty="0" smtClean="0"/>
              <a:t>) for </a:t>
            </a:r>
            <a:r>
              <a:rPr lang="en-US" dirty="0"/>
              <a:t>similar projects).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0187" y="697077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Geological location</a:t>
            </a:r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2547254" y="689491"/>
            <a:ext cx="6570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 </a:t>
            </a:r>
            <a:r>
              <a:rPr lang="en-US" sz="1600" dirty="0" err="1"/>
              <a:t>valuer</a:t>
            </a:r>
            <a:r>
              <a:rPr lang="en-US" sz="1600" dirty="0"/>
              <a:t> must be </a:t>
            </a:r>
            <a:r>
              <a:rPr lang="en-US" sz="1600" dirty="0" err="1"/>
              <a:t>cognisant</a:t>
            </a:r>
            <a:r>
              <a:rPr lang="en-US" sz="1600" dirty="0"/>
              <a:t> of whether a project is </a:t>
            </a:r>
            <a:r>
              <a:rPr lang="en-US" sz="1600" dirty="0" smtClean="0"/>
              <a:t>located in </a:t>
            </a:r>
            <a:r>
              <a:rPr lang="en-US" sz="1600" dirty="0"/>
              <a:t>a fertile mineral belt, if so whether it is located in a site </a:t>
            </a:r>
            <a:r>
              <a:rPr lang="en-US" sz="1600" dirty="0" smtClean="0"/>
              <a:t>of known </a:t>
            </a:r>
            <a:r>
              <a:rPr lang="en-US" sz="1600" dirty="0"/>
              <a:t>deposit clusters and </a:t>
            </a:r>
            <a:r>
              <a:rPr lang="en-US" sz="1600" dirty="0" smtClean="0"/>
              <a:t>finally</a:t>
            </a:r>
            <a:r>
              <a:rPr lang="en-US" sz="1600" dirty="0"/>
              <a:t>, if the belt is still </a:t>
            </a:r>
            <a:r>
              <a:rPr lang="en-US" sz="1600" dirty="0" smtClean="0"/>
              <a:t>immature enough </a:t>
            </a:r>
            <a:r>
              <a:rPr lang="en-US" sz="1600" dirty="0"/>
              <a:t>to yield </a:t>
            </a:r>
            <a:r>
              <a:rPr lang="en-US" sz="1600" dirty="0" smtClean="0"/>
              <a:t>significant </a:t>
            </a:r>
            <a:r>
              <a:rPr lang="en-US" sz="1600" dirty="0"/>
              <a:t>discoveries.</a:t>
            </a:r>
            <a:endParaRPr lang="en-US" sz="1600" dirty="0"/>
          </a:p>
        </p:txBody>
      </p:sp>
      <p:sp>
        <p:nvSpPr>
          <p:cNvPr id="4" name="3 Rectángulo"/>
          <p:cNvSpPr/>
          <p:nvPr/>
        </p:nvSpPr>
        <p:spPr>
          <a:xfrm>
            <a:off x="660404" y="2081736"/>
            <a:ext cx="1526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Target value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2686591" y="2074150"/>
            <a:ext cx="6570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 smtClean="0"/>
              <a:t>Bigger</a:t>
            </a:r>
            <a:r>
              <a:rPr lang="es-MX" sz="1600" dirty="0" smtClean="0"/>
              <a:t> target </a:t>
            </a:r>
            <a:r>
              <a:rPr lang="es-MX" sz="1600" dirty="0" smtClean="0">
                <a:sym typeface="Wingdings" panose="05000000000000000000" pitchFamily="2" charset="2"/>
              </a:rPr>
              <a:t> </a:t>
            </a:r>
            <a:r>
              <a:rPr lang="es-MX" sz="1600" dirty="0" err="1" smtClean="0">
                <a:sym typeface="Wingdings" panose="05000000000000000000" pitchFamily="2" charset="2"/>
              </a:rPr>
              <a:t>lower</a:t>
            </a:r>
            <a:r>
              <a:rPr lang="es-MX" sz="1600" dirty="0" smtClean="0">
                <a:sym typeface="Wingdings" panose="05000000000000000000" pitchFamily="2" charset="2"/>
              </a:rPr>
              <a:t> </a:t>
            </a:r>
            <a:r>
              <a:rPr lang="es-MX" sz="1600" dirty="0" err="1" smtClean="0">
                <a:sym typeface="Wingdings" panose="05000000000000000000" pitchFamily="2" charset="2"/>
              </a:rPr>
              <a:t>probability</a:t>
            </a:r>
            <a:r>
              <a:rPr lang="es-MX" sz="1600" dirty="0" smtClean="0">
                <a:sym typeface="Wingdings" panose="05000000000000000000" pitchFamily="2" charset="2"/>
              </a:rPr>
              <a:t> to </a:t>
            </a:r>
            <a:r>
              <a:rPr lang="es-MX" sz="1600" dirty="0" err="1" smtClean="0">
                <a:sym typeface="Wingdings" panose="05000000000000000000" pitchFamily="2" charset="2"/>
              </a:rPr>
              <a:t>find</a:t>
            </a:r>
            <a:endParaRPr lang="en-US" sz="1600" dirty="0"/>
          </a:p>
        </p:txBody>
      </p:sp>
      <p:sp>
        <p:nvSpPr>
          <p:cNvPr id="6" name="5 Rectángulo"/>
          <p:cNvSpPr/>
          <p:nvPr/>
        </p:nvSpPr>
        <p:spPr>
          <a:xfrm>
            <a:off x="1075036" y="285167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Area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2677883" y="2664168"/>
            <a:ext cx="6426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If </a:t>
            </a:r>
            <a:r>
              <a:rPr lang="en-US" sz="1600" dirty="0" smtClean="0"/>
              <a:t>large tenement </a:t>
            </a:r>
            <a:r>
              <a:rPr lang="en-US" sz="1600" dirty="0"/>
              <a:t>areas </a:t>
            </a:r>
            <a:r>
              <a:rPr lang="en-US" sz="1600" dirty="0" smtClean="0"/>
              <a:t>are </a:t>
            </a:r>
            <a:r>
              <a:rPr lang="en-US" sz="1600" dirty="0"/>
              <a:t>held in </a:t>
            </a:r>
            <a:r>
              <a:rPr lang="en-US" sz="1600" dirty="0" smtClean="0"/>
              <a:t>a single </a:t>
            </a:r>
            <a:r>
              <a:rPr lang="en-US" sz="1600" dirty="0"/>
              <a:t>project, then there is increased likelihood of covering </a:t>
            </a:r>
            <a:r>
              <a:rPr lang="en-US" sz="1600" dirty="0" smtClean="0"/>
              <a:t>a mineral </a:t>
            </a:r>
            <a:r>
              <a:rPr lang="en-US" sz="1600" dirty="0"/>
              <a:t>camp or of discoveries with desirable value </a:t>
            </a:r>
            <a:r>
              <a:rPr lang="en-US" sz="1600" dirty="0" smtClean="0"/>
              <a:t>profiles</a:t>
            </a:r>
            <a:r>
              <a:rPr lang="en-US" sz="1600" dirty="0"/>
              <a:t>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0016" y="3872083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Project market</a:t>
            </a:r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2677883" y="3906458"/>
            <a:ext cx="64182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While it is always desirable to have a large project area, </a:t>
            </a:r>
            <a:r>
              <a:rPr lang="en-US" sz="1600" dirty="0" smtClean="0"/>
              <a:t>in mature </a:t>
            </a:r>
            <a:r>
              <a:rPr lang="en-US" sz="1600" dirty="0"/>
              <a:t>mining jurisdictions large tenements are likely to </a:t>
            </a:r>
            <a:r>
              <a:rPr lang="en-US" sz="1600" dirty="0" smtClean="0"/>
              <a:t>have high </a:t>
            </a:r>
            <a:r>
              <a:rPr lang="en-US" sz="1600" dirty="0"/>
              <a:t>holding costs in the form of government mandated rent</a:t>
            </a:r>
            <a:r>
              <a:rPr lang="en-US" sz="1600" dirty="0" smtClean="0"/>
              <a:t>, rates </a:t>
            </a:r>
            <a:r>
              <a:rPr lang="en-US" sz="1600" dirty="0"/>
              <a:t>and expenditure commitments.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3295" y="5071101"/>
            <a:ext cx="2508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Commodity, </a:t>
            </a:r>
            <a:r>
              <a:rPr lang="en-US" b="1" dirty="0" smtClean="0"/>
              <a:t>financial </a:t>
            </a:r>
            <a:r>
              <a:rPr lang="en-US" b="1" dirty="0"/>
              <a:t>and security markets</a:t>
            </a:r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677883" y="5268260"/>
            <a:ext cx="6373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such </a:t>
            </a:r>
            <a:r>
              <a:rPr lang="en-US" sz="1600" dirty="0" smtClean="0"/>
              <a:t>drivers affect </a:t>
            </a:r>
            <a:r>
              <a:rPr lang="en-US" sz="1600" dirty="0"/>
              <a:t>the speculative aspect of the exploration market, </a:t>
            </a:r>
            <a:r>
              <a:rPr lang="en-US" sz="1600" dirty="0" smtClean="0"/>
              <a:t>with competition </a:t>
            </a:r>
            <a:r>
              <a:rPr lang="en-US" sz="1600" dirty="0"/>
              <a:t>for a project increasing as the markets </a:t>
            </a:r>
            <a:r>
              <a:rPr lang="en-US" sz="1600" dirty="0" smtClean="0"/>
              <a:t>become more </a:t>
            </a:r>
            <a:r>
              <a:rPr lang="en-US" sz="1600" dirty="0"/>
              <a:t>speculative.</a:t>
            </a:r>
          </a:p>
        </p:txBody>
      </p:sp>
    </p:spTree>
    <p:extLst>
      <p:ext uri="{BB962C8B-B14F-4D97-AF65-F5344CB8AC3E}">
        <p14:creationId xmlns:p14="http://schemas.microsoft.com/office/powerpoint/2010/main" val="14612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847181"/>
            <a:ext cx="74771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7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1380"/>
            <a:ext cx="3856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COMMON VALUATION 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6741" y="762391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Heuristic errors</a:t>
            </a: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3331029" y="6238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rules-of-thumb or mental shortcuts which </a:t>
            </a:r>
            <a:r>
              <a:rPr lang="en-US" dirty="0" smtClean="0"/>
              <a:t>enable pattern </a:t>
            </a:r>
            <a:r>
              <a:rPr lang="en-US" dirty="0"/>
              <a:t>recognition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2717075" y="1857792"/>
            <a:ext cx="62048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• </a:t>
            </a:r>
            <a:r>
              <a:rPr lang="en-US" sz="1400" i="1" dirty="0" err="1"/>
              <a:t>Representivity</a:t>
            </a:r>
            <a:r>
              <a:rPr lang="en-US" sz="1400" i="1" dirty="0"/>
              <a:t> </a:t>
            </a:r>
            <a:r>
              <a:rPr lang="en-US" sz="1400" dirty="0"/>
              <a:t>– there is a tendency to </a:t>
            </a:r>
            <a:r>
              <a:rPr lang="en-US" sz="1400" dirty="0" smtClean="0"/>
              <a:t>over-</a:t>
            </a:r>
            <a:r>
              <a:rPr lang="en-US" sz="1400" dirty="0" err="1" smtClean="0"/>
              <a:t>generalise</a:t>
            </a:r>
            <a:r>
              <a:rPr lang="en-US" sz="1400" dirty="0" smtClean="0"/>
              <a:t> based </a:t>
            </a:r>
            <a:r>
              <a:rPr lang="en-US" sz="1400" dirty="0"/>
              <a:t>on limited, imperfect data sets containing only </a:t>
            </a:r>
            <a:r>
              <a:rPr lang="en-US" sz="1400" dirty="0" smtClean="0"/>
              <a:t>a few </a:t>
            </a:r>
            <a:r>
              <a:rPr lang="en-US" sz="1400" dirty="0"/>
              <a:t>data points. Consequently, data density and </a:t>
            </a:r>
            <a:r>
              <a:rPr lang="en-US" sz="1400" dirty="0" smtClean="0"/>
              <a:t>quality may </a:t>
            </a:r>
            <a:r>
              <a:rPr lang="en-US" sz="1400" dirty="0"/>
              <a:t>have big impacts on the realism of interpretations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/>
              <a:t>• </a:t>
            </a:r>
            <a:r>
              <a:rPr lang="en-US" sz="1400" i="1" dirty="0"/>
              <a:t>Availability </a:t>
            </a:r>
            <a:r>
              <a:rPr lang="en-US" sz="1400" dirty="0"/>
              <a:t>– the outcomes are usually based upon </a:t>
            </a:r>
            <a:r>
              <a:rPr lang="en-US" sz="1400" dirty="0" smtClean="0"/>
              <a:t>personal experience</a:t>
            </a:r>
            <a:r>
              <a:rPr lang="en-US" sz="1400" dirty="0"/>
              <a:t>, often resulting in the full range of </a:t>
            </a:r>
            <a:r>
              <a:rPr lang="en-US" sz="1400" dirty="0" smtClean="0"/>
              <a:t>possibilities not </a:t>
            </a:r>
            <a:r>
              <a:rPr lang="en-US" sz="1400" dirty="0"/>
              <a:t>being adequately considered or even being truncated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/>
              <a:t>• </a:t>
            </a:r>
            <a:r>
              <a:rPr lang="en-US" sz="1400" i="1" dirty="0"/>
              <a:t>Anchoring </a:t>
            </a:r>
            <a:r>
              <a:rPr lang="en-US" sz="1400" dirty="0"/>
              <a:t>– initial impressions anchor </a:t>
            </a:r>
            <a:r>
              <a:rPr lang="en-US" sz="1400" dirty="0" smtClean="0"/>
              <a:t>subsequent perceptions </a:t>
            </a:r>
            <a:r>
              <a:rPr lang="en-US" sz="1400" dirty="0"/>
              <a:t>and thus </a:t>
            </a:r>
            <a:r>
              <a:rPr lang="en-US" sz="1400" dirty="0" smtClean="0"/>
              <a:t>influence </a:t>
            </a:r>
            <a:r>
              <a:rPr lang="en-US" sz="1400" dirty="0"/>
              <a:t>outcomes. Any </a:t>
            </a:r>
            <a:r>
              <a:rPr lang="en-US" sz="1400" dirty="0" smtClean="0"/>
              <a:t>adjustments to </a:t>
            </a:r>
            <a:r>
              <a:rPr lang="en-US" sz="1400" dirty="0"/>
              <a:t>the initial impression are often </a:t>
            </a:r>
            <a:r>
              <a:rPr lang="en-US" sz="1400" dirty="0" smtClean="0"/>
              <a:t>insufficient</a:t>
            </a:r>
            <a:r>
              <a:rPr lang="en-US" sz="1400" dirty="0"/>
              <a:t>, narrow </a:t>
            </a:r>
            <a:r>
              <a:rPr lang="en-US" sz="1400" dirty="0" smtClean="0"/>
              <a:t>and biased </a:t>
            </a:r>
            <a:r>
              <a:rPr lang="en-US" sz="1400" dirty="0"/>
              <a:t>towards the anchor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/>
              <a:t>• </a:t>
            </a:r>
            <a:r>
              <a:rPr lang="en-US" sz="1400" i="1" dirty="0"/>
              <a:t>Salience </a:t>
            </a:r>
            <a:r>
              <a:rPr lang="en-US" sz="1400" dirty="0"/>
              <a:t>– the most recent and prominent </a:t>
            </a:r>
            <a:r>
              <a:rPr lang="en-US" sz="1400" dirty="0" smtClean="0"/>
              <a:t>information overly influences </a:t>
            </a:r>
            <a:r>
              <a:rPr lang="en-US" sz="1400" dirty="0"/>
              <a:t>judgement and there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65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blank">
  <a:themeElements>
    <a:clrScheme name="Anglo American">
      <a:dk1>
        <a:srgbClr val="262626"/>
      </a:dk1>
      <a:lt1>
        <a:sysClr val="window" lastClr="FFFFFF"/>
      </a:lt1>
      <a:dk2>
        <a:srgbClr val="002776"/>
      </a:dk2>
      <a:lt2>
        <a:srgbClr val="FFFFFF"/>
      </a:lt2>
      <a:accent1>
        <a:srgbClr val="002776"/>
      </a:accent1>
      <a:accent2>
        <a:srgbClr val="E2D8AF"/>
      </a:accent2>
      <a:accent3>
        <a:srgbClr val="3B5B95"/>
      </a:accent3>
      <a:accent4>
        <a:srgbClr val="8D99C1"/>
      </a:accent4>
      <a:accent5>
        <a:srgbClr val="BFC4DC"/>
      </a:accent5>
      <a:accent6>
        <a:srgbClr val="C60C30"/>
      </a:accent6>
      <a:hlink>
        <a:srgbClr val="262626"/>
      </a:hlink>
      <a:folHlink>
        <a:srgbClr val="9292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808080"/>
          </a:solidFill>
        </a:ln>
      </a:spPr>
      <a:bodyPr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08080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err="1" smtClean="0">
            <a:solidFill>
              <a:srgbClr val="26262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40643</TotalTime>
  <Words>997</Words>
  <Application>Microsoft Office PowerPoint</Application>
  <PresentationFormat>Presentación en pantalla (4:3)</PresentationFormat>
  <Paragraphs>56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1_blank</vt:lpstr>
      <vt:lpstr>think-cell Slide</vt:lpstr>
      <vt:lpstr>Exploration Value Drivers and Methodologies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zamanillo (nGen-ko Minerals);Pablo Larrain (nGen-ko Minerals)</dc:creator>
  <cp:lastModifiedBy>Eduardo Zamanillo</cp:lastModifiedBy>
  <cp:revision>295</cp:revision>
  <cp:lastPrinted>2019-11-07T21:05:24Z</cp:lastPrinted>
  <dcterms:created xsi:type="dcterms:W3CDTF">2018-05-08T15:18:09Z</dcterms:created>
  <dcterms:modified xsi:type="dcterms:W3CDTF">2020-01-24T18:42:05Z</dcterms:modified>
</cp:coreProperties>
</file>